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57" r:id="rId2"/>
    <p:sldId id="258" r:id="rId3"/>
    <p:sldId id="265" r:id="rId4"/>
    <p:sldId id="260" r:id="rId5"/>
    <p:sldId id="261" r:id="rId6"/>
    <p:sldId id="262" r:id="rId7"/>
    <p:sldId id="263" r:id="rId8"/>
    <p:sldId id="264" r:id="rId9"/>
  </p:sldIdLst>
  <p:sldSz cx="12192000" cy="6858000"/>
  <p:notesSz cx="6888163" cy="100203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4C7"/>
    <a:srgbClr val="7F7F7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68" d="100"/>
          <a:sy n="68" d="100"/>
        </p:scale>
        <p:origin x="500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31BE55E-28CB-48E9-9A0F-75B1E1E163B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4F27E1-C7AA-46DD-B75A-776FA29957E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7228CA1B-67AC-48CA-B04F-DABEAC32CD3A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BC21BB-9B00-45B5-A42E-A01B72304C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8D165F-2B6C-4D36-A6CE-054809ADAD2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060B277F-0019-4B93-A633-12558B1A88B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39483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64D8E-39CD-40B4-BA02-66F1F16FF4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283A10-2F3D-4E91-8626-E7C56E7DF6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A9C73D-AFFE-4B34-A085-2BE78A9F1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95F792-0623-4C9A-BB19-DBAE27D86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3FBBF7-39A9-4C53-A7CD-54599F698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01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CAD642-4B25-463B-BE41-33610CD94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98AE8F-9B34-4DB5-BAD2-85AC156D61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EC0370-C141-485B-8B64-906CC3E3B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FE89B8-F4A5-41BB-B0F1-53E9C32C2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119662-C8BE-4265-8E7A-3A63B32F0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1583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DCF32C0-DD99-4990-AE89-4E13914E5C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196F3B-FB25-4424-AB3B-D4DAB5B0F8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7FDAD-C14A-4146-A2A3-1316E1453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0037C2-8DF0-4F0F-B100-E8B08ABFC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87166D-187F-4FD5-9A07-E55F6B627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5627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F803E9-278D-466F-AD8C-F9A3BC134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C608C3-255B-49BA-B9AF-D541E62E59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9F9963-BC1B-428A-87AF-6090BA7E4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FED0E-439E-40EA-940E-A8F01FC1F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2FD269-796B-40B8-B569-06B98EEC0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3380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F6773-2DB0-443F-93F2-297E82463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D02EF0-52FA-4C6B-B78E-1B6D79F07B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D3ABA9-35A0-42E2-B945-878C07BD4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588C84-5FB0-4490-B095-E33270840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84F729-FDDF-4274-A914-578E8C947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2939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09D56-43EE-4201-B9BF-B8F8ABAFE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6CD9B0-8B7D-49E2-9D39-076463D381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45C614-13E6-4CC8-940D-060384F13A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42422E-151C-4F77-A2F2-3102B7072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42A1D6-FE4B-4762-9BB1-B6EE5292E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F40B7F-E197-47E2-8626-1ACE2C2D2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66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4E240-9C27-4737-B90D-2777068EF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0EA904-9E8C-44EE-ABD8-3BE9B3C429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D53AA2-06CC-4556-A998-6C8CAC4F31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5AC916-F8E5-4C0B-A58C-4708DA5280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B40D64-1F6D-4D46-81AD-1E4A4A772C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AF36D7-7423-4538-B9C0-9FE780A54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128609-8761-432A-9A03-FFE9A1D65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867C49-6084-468A-BC0A-362F3333B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031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C0AA1D-9648-4044-93A3-3947CD9BB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CFF957-2E58-42EA-BAA3-4556A42FC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C0DD35-0984-49B1-AA3F-D3CAC4472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A551C8-B7E0-4E05-BF16-E40165300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0736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500E23-192F-4335-8740-7EB0394F8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0CEBE5-776F-4C23-98EE-956D5228F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DC6B2-9E95-414F-B801-A2685880E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1716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A2641-B7D2-498C-8586-F040E537E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8D1541-E963-4626-8AEA-B29F28BF6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1A85E-06C9-46DA-8AD4-1AD6F29D5F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B032E8-0EB7-4442-9C06-B8D398588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2EBE5-7D8D-46D1-89F5-F529E9EC8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B80EB0-42E9-4152-BA52-9E311EC97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0789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33D6C-9784-40B4-9D0E-049993E47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776167-5B77-4445-8F8C-C19A8764BD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B5EED6-3E13-4059-A263-6EF274A4EB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FF73F0-0BFB-4ABA-8AA3-89339F9C5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E8E562-3912-40F1-A773-4FFFDC832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81FE4C-B7DC-4BEE-B92D-4F800DC75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995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346E20-67FB-4F4B-ACD6-08E8FA60D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652CA6-E237-4477-BCAF-BE1E3A9DD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D06AA1-1989-4B7B-8298-F3891DD2C6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2E1D4-F6A3-4065-B0EF-7111437EFAA8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6447BC-BB76-430D-A809-CA01AF4AA5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DE07EF-34BE-4BE8-89E2-2051C535FB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29FBE-FC70-49A7-A277-1B030ED6F74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9901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cid:5E7F0F6C-671C-49CF-835A-7C1738CA4753" TargetMode="External"/><Relationship Id="rId3" Type="http://schemas.openxmlformats.org/officeDocument/2006/relationships/hyperlink" Target="http://inspired.classrooms.studioblip.com/" TargetMode="External"/><Relationship Id="rId7" Type="http://schemas.openxmlformats.org/officeDocument/2006/relationships/image" Target="../media/image4.jpeg"/><Relationship Id="rId12" Type="http://schemas.openxmlformats.org/officeDocument/2006/relationships/image" Target="cid:7E6697F8-C6FF-4CAA-BE43-8E0F578B4FE5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cid:2298B34F-3271-4113-BBFE-325DC86F152F" TargetMode="External"/><Relationship Id="rId11" Type="http://schemas.openxmlformats.org/officeDocument/2006/relationships/image" Target="../media/image6.jpeg"/><Relationship Id="rId5" Type="http://schemas.openxmlformats.org/officeDocument/2006/relationships/image" Target="../media/image3.jpeg"/><Relationship Id="rId10" Type="http://schemas.openxmlformats.org/officeDocument/2006/relationships/image" Target="cid:44C20F7B-01F7-4040-A54D-E31C1E449A19" TargetMode="External"/><Relationship Id="rId4" Type="http://schemas.openxmlformats.org/officeDocument/2006/relationships/image" Target="../media/image2.gif"/><Relationship Id="rId9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cid:5E7F0F6C-671C-49CF-835A-7C1738CA4753" TargetMode="External"/><Relationship Id="rId3" Type="http://schemas.openxmlformats.org/officeDocument/2006/relationships/hyperlink" Target="http://inspired.classrooms.studioblip.com/" TargetMode="External"/><Relationship Id="rId7" Type="http://schemas.openxmlformats.org/officeDocument/2006/relationships/image" Target="../media/image4.jpeg"/><Relationship Id="rId12" Type="http://schemas.openxmlformats.org/officeDocument/2006/relationships/image" Target="cid:7E6697F8-C6FF-4CAA-BE43-8E0F578B4FE5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cid:2298B34F-3271-4113-BBFE-325DC86F152F" TargetMode="External"/><Relationship Id="rId11" Type="http://schemas.openxmlformats.org/officeDocument/2006/relationships/image" Target="../media/image6.jpeg"/><Relationship Id="rId5" Type="http://schemas.openxmlformats.org/officeDocument/2006/relationships/image" Target="../media/image3.jpeg"/><Relationship Id="rId10" Type="http://schemas.openxmlformats.org/officeDocument/2006/relationships/image" Target="cid:44C20F7B-01F7-4040-A54D-E31C1E449A19" TargetMode="External"/><Relationship Id="rId4" Type="http://schemas.openxmlformats.org/officeDocument/2006/relationships/image" Target="../media/image2.gif"/><Relationship Id="rId9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6.jpeg"/><Relationship Id="rId4" Type="http://schemas.openxmlformats.org/officeDocument/2006/relationships/image" Target="../media/image3.jpeg"/><Relationship Id="rId9" Type="http://schemas.openxmlformats.org/officeDocument/2006/relationships/image" Target="cid:44C20F7B-01F7-4040-A54D-E31C1E449A19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9.png"/><Relationship Id="rId3" Type="http://schemas.openxmlformats.org/officeDocument/2006/relationships/image" Target="../media/image2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8.jpe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6.jpeg"/><Relationship Id="rId4" Type="http://schemas.openxmlformats.org/officeDocument/2006/relationships/image" Target="../media/image3.jpeg"/><Relationship Id="rId9" Type="http://schemas.openxmlformats.org/officeDocument/2006/relationships/image" Target="cid:44C20F7B-01F7-4040-A54D-E31C1E449A19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1.png"/><Relationship Id="rId3" Type="http://schemas.openxmlformats.org/officeDocument/2006/relationships/image" Target="../media/image2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10.pn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6.jpeg"/><Relationship Id="rId4" Type="http://schemas.openxmlformats.org/officeDocument/2006/relationships/image" Target="../media/image3.jpeg"/><Relationship Id="rId9" Type="http://schemas.openxmlformats.org/officeDocument/2006/relationships/image" Target="cid:44C20F7B-01F7-4040-A54D-E31C1E449A19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3.jpeg"/><Relationship Id="rId3" Type="http://schemas.openxmlformats.org/officeDocument/2006/relationships/image" Target="../media/image2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12.jpe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6.jpeg"/><Relationship Id="rId4" Type="http://schemas.openxmlformats.org/officeDocument/2006/relationships/image" Target="../media/image3.jpeg"/><Relationship Id="rId9" Type="http://schemas.openxmlformats.org/officeDocument/2006/relationships/image" Target="cid:44C20F7B-01F7-4040-A54D-E31C1E449A19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14.jpe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6.jpeg"/><Relationship Id="rId4" Type="http://schemas.openxmlformats.org/officeDocument/2006/relationships/image" Target="../media/image3.jpeg"/><Relationship Id="rId9" Type="http://schemas.openxmlformats.org/officeDocument/2006/relationships/image" Target="cid:44C20F7B-01F7-4040-A54D-E31C1E449A19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15.pn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6.jpeg"/><Relationship Id="rId4" Type="http://schemas.openxmlformats.org/officeDocument/2006/relationships/image" Target="../media/image3.jpeg"/><Relationship Id="rId9" Type="http://schemas.openxmlformats.org/officeDocument/2006/relationships/image" Target="cid:44C20F7B-01F7-4040-A54D-E31C1E449A1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2630F-BD29-4D88-B963-3B0DABDB0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00276"/>
            <a:ext cx="6410007" cy="2247900"/>
          </a:xfrm>
        </p:spPr>
        <p:txBody>
          <a:bodyPr>
            <a:normAutofit fontScale="90000"/>
          </a:bodyPr>
          <a:lstStyle/>
          <a:p>
            <a:pPr algn="ctr"/>
            <a:r>
              <a:rPr lang="en-GB" sz="6000" b="1" dirty="0">
                <a:solidFill>
                  <a:srgbClr val="00A4C7"/>
                </a:solidFill>
              </a:rPr>
              <a:t>HUMPHRY REPTON: What is Beauty?</a:t>
            </a:r>
          </a:p>
        </p:txBody>
      </p:sp>
      <p:pic>
        <p:nvPicPr>
          <p:cNvPr id="2050" name="Picture 2" descr="515px-Portrait_of_Humphry_Repton[1]">
            <a:extLst>
              <a:ext uri="{FF2B5EF4-FFF2-40B4-BE49-F238E27FC236}">
                <a16:creationId xmlns:a16="http://schemas.microsoft.com/office/drawing/2014/main" id="{C102A778-E4E8-403E-9599-82537B8DBF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2" r="6415"/>
          <a:stretch/>
        </p:blipFill>
        <p:spPr bwMode="auto">
          <a:xfrm flipH="1">
            <a:off x="7207566" y="682"/>
            <a:ext cx="4974909" cy="6857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1" name="Picture 10" descr="Home">
            <a:hlinkClick r:id="rId3" tooltip="&quot;Home&quot;"/>
            <a:extLst>
              <a:ext uri="{FF2B5EF4-FFF2-40B4-BE49-F238E27FC236}">
                <a16:creationId xmlns:a16="http://schemas.microsoft.com/office/drawing/2014/main" id="{9AE473BF-603F-4A14-9BBB-7268F5EE12EA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cid:2298B34F-3271-4113-BBFE-325DC86F152F">
            <a:extLst>
              <a:ext uri="{FF2B5EF4-FFF2-40B4-BE49-F238E27FC236}">
                <a16:creationId xmlns:a16="http://schemas.microsoft.com/office/drawing/2014/main" id="{8D947A5D-ECB7-4CA8-8239-C401FE073EAE}"/>
              </a:ext>
            </a:extLst>
          </p:cNvPr>
          <p:cNvPicPr/>
          <p:nvPr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267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61769F40-0902-48A1-98F9-D9EE3E0DECE7}"/>
              </a:ext>
            </a:extLst>
          </p:cNvPr>
          <p:cNvPicPr/>
          <p:nvPr/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267" y="197802"/>
            <a:ext cx="560070" cy="719455"/>
          </a:xfrm>
          <a:prstGeom prst="rect">
            <a:avLst/>
          </a:prstGeom>
          <a:noFill/>
        </p:spPr>
      </p:pic>
      <p:pic>
        <p:nvPicPr>
          <p:cNvPr id="14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636E3D42-60AD-4BAF-994A-2C96F810B7DF}"/>
              </a:ext>
            </a:extLst>
          </p:cNvPr>
          <p:cNvPicPr/>
          <p:nvPr/>
        </p:nvPicPr>
        <p:blipFill>
          <a:blip r:embed="rId9" r:link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917" y="197802"/>
            <a:ext cx="560070" cy="719455"/>
          </a:xfrm>
          <a:prstGeom prst="rect">
            <a:avLst/>
          </a:prstGeom>
          <a:noFill/>
        </p:spPr>
      </p:pic>
      <p:pic>
        <p:nvPicPr>
          <p:cNvPr id="15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1CB7DA03-E495-450F-A380-E0CDD479FFA8}"/>
              </a:ext>
            </a:extLst>
          </p:cNvPr>
          <p:cNvPicPr/>
          <p:nvPr/>
        </p:nvPicPr>
        <p:blipFill>
          <a:blip r:embed="rId11" r:link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917" y="197802"/>
            <a:ext cx="560070" cy="71945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A6E9303-7588-4EEE-9005-599C005D5219}"/>
              </a:ext>
            </a:extLst>
          </p:cNvPr>
          <p:cNvSpPr txBox="1"/>
          <p:nvPr/>
        </p:nvSpPr>
        <p:spPr>
          <a:xfrm>
            <a:off x="5752415" y="1103005"/>
            <a:ext cx="1200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600" dirty="0">
                <a:solidFill>
                  <a:srgbClr val="00A4C7"/>
                </a:solidFill>
              </a:rPr>
              <a:t>Resource 1</a:t>
            </a:r>
          </a:p>
        </p:txBody>
      </p:sp>
    </p:spTree>
    <p:extLst>
      <p:ext uri="{BB962C8B-B14F-4D97-AF65-F5344CB8AC3E}">
        <p14:creationId xmlns:p14="http://schemas.microsoft.com/office/powerpoint/2010/main" val="3598536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381000" y="1228725"/>
            <a:ext cx="641000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rgbClr val="00A4C7"/>
                </a:solidFill>
              </a:rPr>
              <a:t>Humphry </a:t>
            </a:r>
            <a:r>
              <a:rPr lang="en-GB" sz="4000" b="1" dirty="0" err="1">
                <a:solidFill>
                  <a:srgbClr val="00A4C7"/>
                </a:solidFill>
              </a:rPr>
              <a:t>Repton</a:t>
            </a:r>
            <a:endParaRPr lang="en-GB" sz="4000" b="1" dirty="0">
              <a:solidFill>
                <a:srgbClr val="00A4C7"/>
              </a:solidFill>
            </a:endParaRPr>
          </a:p>
        </p:txBody>
      </p:sp>
      <p:pic>
        <p:nvPicPr>
          <p:cNvPr id="5" name="Picture 2" descr="515px-Portrait_of_Humphry_Repton[1]">
            <a:extLst>
              <a:ext uri="{FF2B5EF4-FFF2-40B4-BE49-F238E27FC236}">
                <a16:creationId xmlns:a16="http://schemas.microsoft.com/office/drawing/2014/main" id="{31C2D833-63FB-419E-87DA-862518C743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2" r="6415"/>
          <a:stretch/>
        </p:blipFill>
        <p:spPr bwMode="auto">
          <a:xfrm flipH="1">
            <a:off x="7207566" y="682"/>
            <a:ext cx="4974909" cy="6857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6" name="Picture 5" descr="Home">
            <a:hlinkClick r:id="rId3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267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267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9" r:link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917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1" r:link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917" y="197802"/>
            <a:ext cx="560070" cy="719455"/>
          </a:xfrm>
          <a:prstGeom prst="rect">
            <a:avLst/>
          </a:prstGeom>
          <a:noFill/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75EFAFC-5581-4594-A031-ADDBDB878424}"/>
              </a:ext>
            </a:extLst>
          </p:cNvPr>
          <p:cNvSpPr/>
          <p:nvPr/>
        </p:nvSpPr>
        <p:spPr>
          <a:xfrm>
            <a:off x="505327" y="2636149"/>
            <a:ext cx="608797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Born on 21st April 1752                      in Bury St Edmunds, Suffolk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Lived in </a:t>
            </a:r>
            <a:r>
              <a:rPr lang="en-GB" sz="2800" dirty="0" err="1">
                <a:solidFill>
                  <a:srgbClr val="00A4C7"/>
                </a:solidFill>
              </a:rPr>
              <a:t>Sustead</a:t>
            </a:r>
            <a:r>
              <a:rPr lang="en-GB" sz="2800" dirty="0">
                <a:solidFill>
                  <a:srgbClr val="00A4C7"/>
                </a:solidFill>
              </a:rPr>
              <a:t>, near Aylsham, Norfolk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Moved to Essex, near Romford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Died on 24 March 1818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Buried at Aylsham Parish Church</a:t>
            </a:r>
          </a:p>
        </p:txBody>
      </p:sp>
    </p:spTree>
    <p:extLst>
      <p:ext uri="{BB962C8B-B14F-4D97-AF65-F5344CB8AC3E}">
        <p14:creationId xmlns:p14="http://schemas.microsoft.com/office/powerpoint/2010/main" val="3339740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381000" y="1228725"/>
            <a:ext cx="641000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rgbClr val="00A4C7"/>
                </a:solidFill>
              </a:rPr>
              <a:t>Humphry </a:t>
            </a:r>
            <a:r>
              <a:rPr lang="en-GB" sz="4000" b="1" dirty="0" err="1">
                <a:solidFill>
                  <a:srgbClr val="00A4C7"/>
                </a:solidFill>
              </a:rPr>
              <a:t>Repton</a:t>
            </a:r>
            <a:endParaRPr lang="en-GB" sz="4000" b="1" dirty="0">
              <a:solidFill>
                <a:srgbClr val="00A4C7"/>
              </a:solidFill>
            </a:endParaRPr>
          </a:p>
        </p:txBody>
      </p:sp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267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267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917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917" y="197802"/>
            <a:ext cx="560070" cy="719455"/>
          </a:xfrm>
          <a:prstGeom prst="rect">
            <a:avLst/>
          </a:prstGeom>
          <a:noFill/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75EFAFC-5581-4594-A031-ADDBDB878424}"/>
              </a:ext>
            </a:extLst>
          </p:cNvPr>
          <p:cNvSpPr/>
          <p:nvPr/>
        </p:nvSpPr>
        <p:spPr>
          <a:xfrm>
            <a:off x="505327" y="2636149"/>
            <a:ext cx="608797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Famous landscape garden designer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Worked all over Britain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Made gardens more beautiful by:	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removing fences/walls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adding flower beds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helping people to see beautiful views, by cutting down trees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‘improving’ landscapes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GB" sz="2800" dirty="0">
              <a:solidFill>
                <a:srgbClr val="00A4C7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912CFEB-31BB-4F23-B33B-518DCE407159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/>
          <a:srcRect l="52759" r="2001"/>
          <a:stretch/>
        </p:blipFill>
        <p:spPr>
          <a:xfrm>
            <a:off x="7227886" y="0"/>
            <a:ext cx="49641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657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381000" y="1228725"/>
            <a:ext cx="1132973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rgbClr val="00A4C7"/>
                </a:solidFill>
              </a:rPr>
              <a:t>Humphry </a:t>
            </a:r>
            <a:r>
              <a:rPr lang="en-GB" sz="3600" b="1" dirty="0" err="1">
                <a:solidFill>
                  <a:srgbClr val="00A4C7"/>
                </a:solidFill>
              </a:rPr>
              <a:t>Repton</a:t>
            </a:r>
            <a:r>
              <a:rPr lang="en-GB" sz="3600" b="1" dirty="0">
                <a:solidFill>
                  <a:srgbClr val="00A4C7"/>
                </a:solidFill>
              </a:rPr>
              <a:t> created before and after drawings</a:t>
            </a:r>
          </a:p>
        </p:txBody>
      </p:sp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pic>
        <p:nvPicPr>
          <p:cNvPr id="13" name="Content Placeholder 8" descr="https://parksandgardensuk.files.wordpress.com/2014/04/0357.jpg">
            <a:extLst>
              <a:ext uri="{FF2B5EF4-FFF2-40B4-BE49-F238E27FC236}">
                <a16:creationId xmlns:a16="http://schemas.microsoft.com/office/drawing/2014/main" id="{2D53D159-1D4E-4665-981F-7666B9285D38}"/>
              </a:ext>
            </a:extLst>
          </p:cNvPr>
          <p:cNvPicPr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11" y="2229853"/>
            <a:ext cx="5081303" cy="36845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Content Placeholder 9">
            <a:extLst>
              <a:ext uri="{FF2B5EF4-FFF2-40B4-BE49-F238E27FC236}">
                <a16:creationId xmlns:a16="http://schemas.microsoft.com/office/drawing/2014/main" id="{BA12FA85-DF8C-433E-A257-180A5BC78AD5}"/>
              </a:ext>
            </a:extLst>
          </p:cNvPr>
          <p:cNvPicPr>
            <a:picLocks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169334" y="2229853"/>
            <a:ext cx="5182878" cy="368458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8B4140-C930-4242-8673-BC260DF41F4E}"/>
              </a:ext>
            </a:extLst>
          </p:cNvPr>
          <p:cNvSpPr txBox="1"/>
          <p:nvPr/>
        </p:nvSpPr>
        <p:spPr>
          <a:xfrm>
            <a:off x="2077851" y="5970421"/>
            <a:ext cx="2598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A4C7"/>
                </a:solidFill>
              </a:rPr>
              <a:t>View before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3B97EBD-10FA-40D2-907F-4ABC632EA726}"/>
              </a:ext>
            </a:extLst>
          </p:cNvPr>
          <p:cNvSpPr txBox="1"/>
          <p:nvPr/>
        </p:nvSpPr>
        <p:spPr>
          <a:xfrm>
            <a:off x="7888632" y="6001198"/>
            <a:ext cx="2189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A4C7"/>
                </a:solidFill>
              </a:rPr>
              <a:t>View after</a:t>
            </a:r>
          </a:p>
        </p:txBody>
      </p:sp>
    </p:spTree>
    <p:extLst>
      <p:ext uri="{BB962C8B-B14F-4D97-AF65-F5344CB8AC3E}">
        <p14:creationId xmlns:p14="http://schemas.microsoft.com/office/powerpoint/2010/main" val="3134221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381000" y="1228725"/>
            <a:ext cx="1132973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rgbClr val="00A4C7"/>
                </a:solidFill>
              </a:rPr>
              <a:t>Humphry </a:t>
            </a:r>
            <a:r>
              <a:rPr lang="en-GB" sz="3600" b="1" dirty="0" err="1">
                <a:solidFill>
                  <a:srgbClr val="00A4C7"/>
                </a:solidFill>
              </a:rPr>
              <a:t>Repton</a:t>
            </a:r>
            <a:r>
              <a:rPr lang="en-GB" sz="3600" b="1" dirty="0">
                <a:solidFill>
                  <a:srgbClr val="00A4C7"/>
                </a:solidFill>
              </a:rPr>
              <a:t> created before and after drawings</a:t>
            </a:r>
          </a:p>
        </p:txBody>
      </p:sp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8B4140-C930-4242-8673-BC260DF41F4E}"/>
              </a:ext>
            </a:extLst>
          </p:cNvPr>
          <p:cNvSpPr txBox="1"/>
          <p:nvPr/>
        </p:nvSpPr>
        <p:spPr>
          <a:xfrm>
            <a:off x="2077851" y="5970421"/>
            <a:ext cx="2598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A4C7"/>
                </a:solidFill>
              </a:rPr>
              <a:t>View before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3B97EBD-10FA-40D2-907F-4ABC632EA726}"/>
              </a:ext>
            </a:extLst>
          </p:cNvPr>
          <p:cNvSpPr txBox="1"/>
          <p:nvPr/>
        </p:nvSpPr>
        <p:spPr>
          <a:xfrm>
            <a:off x="7888632" y="6001198"/>
            <a:ext cx="2189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A4C7"/>
                </a:solidFill>
              </a:rPr>
              <a:t>View after</a:t>
            </a:r>
          </a:p>
        </p:txBody>
      </p:sp>
      <p:pic>
        <p:nvPicPr>
          <p:cNvPr id="16" name="Content Placeholder 6">
            <a:extLst>
              <a:ext uri="{FF2B5EF4-FFF2-40B4-BE49-F238E27FC236}">
                <a16:creationId xmlns:a16="http://schemas.microsoft.com/office/drawing/2014/main" id="{C4C8B0F5-909D-4C0B-98F4-45EE2946C0C7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98368" y="2226389"/>
            <a:ext cx="5157787" cy="3610850"/>
          </a:xfrm>
          <a:prstGeom prst="rect">
            <a:avLst/>
          </a:prstGeom>
        </p:spPr>
      </p:pic>
      <p:pic>
        <p:nvPicPr>
          <p:cNvPr id="17" name="Content Placeholder 7">
            <a:extLst>
              <a:ext uri="{FF2B5EF4-FFF2-40B4-BE49-F238E27FC236}">
                <a16:creationId xmlns:a16="http://schemas.microsoft.com/office/drawing/2014/main" id="{46DEEA18-C0DD-4A4B-8A2F-058667A6CE81}"/>
              </a:ext>
            </a:extLst>
          </p:cNvPr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364964" y="2226389"/>
            <a:ext cx="5237084" cy="361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353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381000" y="1228725"/>
            <a:ext cx="1132973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rgbClr val="00A4C7"/>
                </a:solidFill>
              </a:rPr>
              <a:t>Humphry </a:t>
            </a:r>
            <a:r>
              <a:rPr lang="en-GB" sz="3600" b="1" dirty="0" err="1">
                <a:solidFill>
                  <a:srgbClr val="00A4C7"/>
                </a:solidFill>
              </a:rPr>
              <a:t>Repton’s</a:t>
            </a:r>
            <a:r>
              <a:rPr lang="en-GB" sz="3600" b="1" dirty="0">
                <a:solidFill>
                  <a:srgbClr val="00A4C7"/>
                </a:solidFill>
              </a:rPr>
              <a:t> Red Books</a:t>
            </a:r>
          </a:p>
        </p:txBody>
      </p:sp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4936F984-4329-43A4-BE7C-5BE562816314}"/>
              </a:ext>
            </a:extLst>
          </p:cNvPr>
          <p:cNvGrpSpPr/>
          <p:nvPr/>
        </p:nvGrpSpPr>
        <p:grpSpPr>
          <a:xfrm>
            <a:off x="1255063" y="2173638"/>
            <a:ext cx="3934076" cy="2798083"/>
            <a:chOff x="1255063" y="2173638"/>
            <a:chExt cx="3934076" cy="279808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DC5CA72-CB2F-4320-AA64-823E706CB7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5063" y="2173638"/>
              <a:ext cx="3934076" cy="2797565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AD8B74D-6FBA-41C7-895F-91C7DC471499}"/>
                </a:ext>
              </a:extLst>
            </p:cNvPr>
            <p:cNvSpPr txBox="1"/>
            <p:nvPr/>
          </p:nvSpPr>
          <p:spPr>
            <a:xfrm>
              <a:off x="3749609" y="4740889"/>
              <a:ext cx="143953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900" dirty="0">
                  <a:solidFill>
                    <a:schemeClr val="bg1"/>
                  </a:solidFill>
                </a:rPr>
                <a:t>National Trust, Paul Bailey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25A133A-9E6B-410D-BA71-8F0D8AC0CD40}"/>
              </a:ext>
            </a:extLst>
          </p:cNvPr>
          <p:cNvGrpSpPr/>
          <p:nvPr/>
        </p:nvGrpSpPr>
        <p:grpSpPr>
          <a:xfrm>
            <a:off x="6685807" y="2173638"/>
            <a:ext cx="4196349" cy="2799194"/>
            <a:chOff x="6685807" y="2173638"/>
            <a:chExt cx="4196349" cy="2799194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20F4EB6-07FD-4C31-822A-101734F2FE6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85807" y="2173638"/>
              <a:ext cx="4196348" cy="2797565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FC521BC-6384-420A-8CA9-3C0C8B79AB17}"/>
                </a:ext>
              </a:extLst>
            </p:cNvPr>
            <p:cNvSpPr txBox="1"/>
            <p:nvPr/>
          </p:nvSpPr>
          <p:spPr>
            <a:xfrm>
              <a:off x="9442626" y="4742000"/>
              <a:ext cx="143953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900" dirty="0">
                  <a:solidFill>
                    <a:schemeClr val="bg1"/>
                  </a:solidFill>
                </a:rPr>
                <a:t>National Trust, Paul Bailey</a:t>
              </a: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7D36CD49-A135-4F3B-85F4-99B63A275E19}"/>
              </a:ext>
            </a:extLst>
          </p:cNvPr>
          <p:cNvSpPr/>
          <p:nvPr/>
        </p:nvSpPr>
        <p:spPr>
          <a:xfrm>
            <a:off x="2152223" y="5296313"/>
            <a:ext cx="77872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00A4C7"/>
                </a:solidFill>
              </a:rPr>
              <a:t>The Red Books contained the before and after views.</a:t>
            </a:r>
          </a:p>
        </p:txBody>
      </p:sp>
    </p:spTree>
    <p:extLst>
      <p:ext uri="{BB962C8B-B14F-4D97-AF65-F5344CB8AC3E}">
        <p14:creationId xmlns:p14="http://schemas.microsoft.com/office/powerpoint/2010/main" val="585147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431130" y="1220319"/>
            <a:ext cx="1132973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rgbClr val="00A4C7"/>
                </a:solidFill>
              </a:rPr>
              <a:t>Humphry </a:t>
            </a:r>
            <a:r>
              <a:rPr lang="en-GB" sz="3600" b="1" dirty="0" err="1">
                <a:solidFill>
                  <a:srgbClr val="00A4C7"/>
                </a:solidFill>
              </a:rPr>
              <a:t>Repton’s</a:t>
            </a:r>
            <a:r>
              <a:rPr lang="en-GB" sz="3600" b="1" dirty="0">
                <a:solidFill>
                  <a:srgbClr val="00A4C7"/>
                </a:solidFill>
              </a:rPr>
              <a:t> gardens</a:t>
            </a:r>
          </a:p>
        </p:txBody>
      </p:sp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D70E505-FE9F-4D3C-91DB-CA8EEDA737E2}"/>
              </a:ext>
            </a:extLst>
          </p:cNvPr>
          <p:cNvSpPr/>
          <p:nvPr/>
        </p:nvSpPr>
        <p:spPr>
          <a:xfrm>
            <a:off x="1640809" y="2101382"/>
            <a:ext cx="891038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00A4C7"/>
                </a:solidFill>
              </a:rPr>
              <a:t>Humphry </a:t>
            </a:r>
            <a:r>
              <a:rPr lang="en-GB" sz="2800" dirty="0" err="1">
                <a:solidFill>
                  <a:srgbClr val="00A4C7"/>
                </a:solidFill>
              </a:rPr>
              <a:t>Repton</a:t>
            </a:r>
            <a:r>
              <a:rPr lang="en-GB" sz="2800" dirty="0">
                <a:solidFill>
                  <a:srgbClr val="00A4C7"/>
                </a:solidFill>
              </a:rPr>
              <a:t> created over 400 garden designs, including</a:t>
            </a:r>
            <a:r>
              <a:rPr lang="en-GB" sz="2400" dirty="0">
                <a:solidFill>
                  <a:srgbClr val="00A4C7"/>
                </a:solidFill>
              </a:rPr>
              <a:t> </a:t>
            </a:r>
          </a:p>
          <a:p>
            <a:pPr marL="2286000" lvl="4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Sheringham Park, Norfolk </a:t>
            </a:r>
          </a:p>
          <a:p>
            <a:pPr marL="2286000" lvl="4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Woburn Abbey, Bedfordshire </a:t>
            </a:r>
          </a:p>
          <a:p>
            <a:pPr marL="2286000" lvl="4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Longleat, Wiltshire</a:t>
            </a:r>
          </a:p>
          <a:p>
            <a:pPr marL="2286000" lvl="4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Catton Park, Norfolk</a:t>
            </a:r>
          </a:p>
          <a:p>
            <a:pPr marL="2286000" lvl="4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Tatton Park, Cheshire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503532-C126-473D-ADCD-2E0035724E46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56" b="-1"/>
          <a:stretch/>
        </p:blipFill>
        <p:spPr>
          <a:xfrm>
            <a:off x="0" y="4860758"/>
            <a:ext cx="12192000" cy="199724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4D15B7C-313F-4E8A-952A-89E549453E97}"/>
              </a:ext>
            </a:extLst>
          </p:cNvPr>
          <p:cNvSpPr txBox="1"/>
          <p:nvPr/>
        </p:nvSpPr>
        <p:spPr>
          <a:xfrm>
            <a:off x="9721515" y="6596390"/>
            <a:ext cx="24704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</a:rPr>
              <a:t>Image: Sheringham Park, National Trust</a:t>
            </a:r>
          </a:p>
        </p:txBody>
      </p:sp>
    </p:spTree>
    <p:extLst>
      <p:ext uri="{BB962C8B-B14F-4D97-AF65-F5344CB8AC3E}">
        <p14:creationId xmlns:p14="http://schemas.microsoft.com/office/powerpoint/2010/main" val="2143436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6267450" y="1220319"/>
            <a:ext cx="549341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rgbClr val="00A4C7"/>
                </a:solidFill>
              </a:rPr>
              <a:t>Humphry </a:t>
            </a:r>
            <a:r>
              <a:rPr lang="en-GB" sz="3600" b="1" dirty="0" err="1">
                <a:solidFill>
                  <a:srgbClr val="00A4C7"/>
                </a:solidFill>
              </a:rPr>
              <a:t>Repton’s</a:t>
            </a:r>
            <a:r>
              <a:rPr lang="en-GB" sz="3600" b="1" dirty="0">
                <a:solidFill>
                  <a:srgbClr val="00A4C7"/>
                </a:solidFill>
              </a:rPr>
              <a:t> grave</a:t>
            </a:r>
          </a:p>
        </p:txBody>
      </p:sp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D70E505-FE9F-4D3C-91DB-CA8EEDA737E2}"/>
              </a:ext>
            </a:extLst>
          </p:cNvPr>
          <p:cNvSpPr/>
          <p:nvPr/>
        </p:nvSpPr>
        <p:spPr>
          <a:xfrm>
            <a:off x="6864678" y="2101064"/>
            <a:ext cx="43875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00A4C7"/>
                </a:solidFill>
              </a:rPr>
              <a:t>Humphry </a:t>
            </a:r>
            <a:r>
              <a:rPr lang="en-GB" sz="2800" dirty="0" err="1">
                <a:solidFill>
                  <a:srgbClr val="00A4C7"/>
                </a:solidFill>
              </a:rPr>
              <a:t>Repton</a:t>
            </a:r>
            <a:r>
              <a:rPr lang="en-GB" sz="2800" dirty="0">
                <a:solidFill>
                  <a:srgbClr val="00A4C7"/>
                </a:solidFill>
              </a:rPr>
              <a:t> is buried in the churchyard of Aylsham Parish Church, Norfolk.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67DB6D5-6E95-4E2E-BA83-7607BC5E0CE4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/>
          <a:srcRect l="21202" t="7221" r="12408" b="4722"/>
          <a:stretch/>
        </p:blipFill>
        <p:spPr>
          <a:xfrm>
            <a:off x="431133" y="1348588"/>
            <a:ext cx="5562944" cy="4918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766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163</Words>
  <Application>Microsoft Office PowerPoint</Application>
  <PresentationFormat>Widescreen</PresentationFormat>
  <Paragraphs>36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HUMPHRY REPTON: What is Beauty?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Toby</dc:creator>
  <cp:lastModifiedBy>Samantha Dangerfield</cp:lastModifiedBy>
  <cp:revision>25</cp:revision>
  <dcterms:created xsi:type="dcterms:W3CDTF">2018-01-31T13:59:07Z</dcterms:created>
  <dcterms:modified xsi:type="dcterms:W3CDTF">2018-06-21T11:00:37Z</dcterms:modified>
</cp:coreProperties>
</file>